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9"/>
  </p:notesMasterIdLst>
  <p:sldIdLst>
    <p:sldId id="592" r:id="rId3"/>
    <p:sldId id="695" r:id="rId4"/>
    <p:sldId id="692" r:id="rId5"/>
    <p:sldId id="720" r:id="rId6"/>
    <p:sldId id="694" r:id="rId7"/>
    <p:sldId id="721" r:id="rId8"/>
    <p:sldId id="742" r:id="rId9"/>
    <p:sldId id="729" r:id="rId10"/>
    <p:sldId id="722" r:id="rId11"/>
    <p:sldId id="744" r:id="rId12"/>
    <p:sldId id="741" r:id="rId13"/>
    <p:sldId id="728" r:id="rId14"/>
    <p:sldId id="743" r:id="rId15"/>
    <p:sldId id="727" r:id="rId16"/>
    <p:sldId id="740" r:id="rId17"/>
    <p:sldId id="697" r:id="rId18"/>
    <p:sldId id="724" r:id="rId19"/>
    <p:sldId id="725" r:id="rId20"/>
    <p:sldId id="746" r:id="rId21"/>
    <p:sldId id="726" r:id="rId22"/>
    <p:sldId id="730" r:id="rId23"/>
    <p:sldId id="731" r:id="rId24"/>
    <p:sldId id="732" r:id="rId25"/>
    <p:sldId id="733" r:id="rId26"/>
    <p:sldId id="734" r:id="rId27"/>
    <p:sldId id="638" r:id="rId28"/>
    <p:sldId id="698" r:id="rId29"/>
    <p:sldId id="699" r:id="rId30"/>
    <p:sldId id="700" r:id="rId31"/>
    <p:sldId id="745" r:id="rId32"/>
    <p:sldId id="739" r:id="rId33"/>
    <p:sldId id="735" r:id="rId34"/>
    <p:sldId id="736" r:id="rId35"/>
    <p:sldId id="737" r:id="rId36"/>
    <p:sldId id="738" r:id="rId37"/>
    <p:sldId id="747" r:id="rId38"/>
  </p:sldIdLst>
  <p:sldSz cx="9144000" cy="6858000" type="screen4x3"/>
  <p:notesSz cx="6858000" cy="9144000"/>
  <p:custDataLst>
    <p:tags r:id="rId4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286" autoAdjust="0"/>
  </p:normalViewPr>
  <p:slideViewPr>
    <p:cSldViewPr snapToGrid="0">
      <p:cViewPr varScale="1">
        <p:scale>
          <a:sx n="87" d="100"/>
          <a:sy n="87" d="100"/>
        </p:scale>
        <p:origin x="102" y="69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egonnamakeit.tistory.com/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sain.co.kr/news/articleView.html?idxno=3257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counting-no-of-parameters-in-deep-learning-models-by-hand-8f1716241889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gkim5360.tistory.com/entry/understanding-long-short-term-memory-lstm-k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17489" y="1037954"/>
            <a:ext cx="5373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순환신경망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RNN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70663" y="3258439"/>
            <a:ext cx="37257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</a:t>
            </a:r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순환신경망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67065" y="4619791"/>
            <a:ext cx="7328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2h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44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 smtClean="0"/>
              <a:t>의 다양한 표현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의 반복 모듈에는 </a:t>
            </a:r>
            <a:r>
              <a:rPr lang="en-US" altLang="ko-KR" dirty="0"/>
              <a:t>4</a:t>
            </a:r>
            <a:r>
              <a:rPr lang="ko-KR" altLang="en-US" dirty="0"/>
              <a:t>개의 상호작용하는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로 구성</a:t>
            </a:r>
            <a:endParaRPr lang="en-US" altLang="ko-KR" dirty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선</a:t>
            </a:r>
            <a:r>
              <a:rPr lang="en-US" altLang="ko-KR" dirty="0"/>
              <a:t>(line)</a:t>
            </a:r>
            <a:r>
              <a:rPr lang="ko-KR" altLang="en-US" dirty="0"/>
              <a:t>은 한 노드의 </a:t>
            </a:r>
            <a:r>
              <a:rPr lang="en-US" altLang="ko-KR" dirty="0"/>
              <a:t>output</a:t>
            </a:r>
            <a:r>
              <a:rPr lang="ko-KR" altLang="en-US" dirty="0"/>
              <a:t>을 다른 노드의 </a:t>
            </a:r>
            <a:r>
              <a:rPr lang="en-US" altLang="ko-KR" dirty="0"/>
              <a:t>input</a:t>
            </a:r>
            <a:r>
              <a:rPr lang="ko-KR" altLang="en-US" dirty="0"/>
              <a:t>으로 </a:t>
            </a:r>
            <a:r>
              <a:rPr lang="ko-KR" altLang="en-US" dirty="0" smtClean="0"/>
              <a:t>보내는 </a:t>
            </a:r>
            <a:r>
              <a:rPr lang="ko-KR" altLang="en-US" dirty="0"/>
              <a:t>흐름을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분홍색 </a:t>
            </a:r>
            <a:r>
              <a:rPr lang="ko-KR" altLang="en-US" dirty="0"/>
              <a:t>동그라미는 </a:t>
            </a:r>
            <a:r>
              <a:rPr lang="en-US" altLang="ko-KR" dirty="0"/>
              <a:t>vector </a:t>
            </a:r>
            <a:r>
              <a:rPr lang="ko-KR" altLang="en-US" dirty="0"/>
              <a:t>합과 같은 </a:t>
            </a:r>
            <a:r>
              <a:rPr lang="en-US" altLang="ko-KR" dirty="0"/>
              <a:t>pointwise operation</a:t>
            </a:r>
            <a:r>
              <a:rPr lang="ko-KR" altLang="en-US" dirty="0"/>
              <a:t>을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노란색 </a:t>
            </a:r>
            <a:r>
              <a:rPr lang="ko-KR" altLang="en-US" dirty="0"/>
              <a:t>박스는 학습된 </a:t>
            </a:r>
            <a:r>
              <a:rPr lang="en-US" altLang="ko-KR" dirty="0"/>
              <a:t>neural network </a:t>
            </a:r>
            <a:r>
              <a:rPr lang="en-US" altLang="ko-KR" dirty="0" smtClean="0"/>
              <a:t>layer</a:t>
            </a:r>
          </a:p>
          <a:p>
            <a:pPr lvl="1"/>
            <a:r>
              <a:rPr lang="ko-KR" altLang="en-US" dirty="0" smtClean="0"/>
              <a:t>합쳐지는 </a:t>
            </a:r>
            <a:r>
              <a:rPr lang="ko-KR" altLang="en-US" dirty="0"/>
              <a:t>선은 </a:t>
            </a:r>
            <a:r>
              <a:rPr lang="en-US" altLang="ko-KR" dirty="0"/>
              <a:t>concatenation</a:t>
            </a:r>
            <a:r>
              <a:rPr lang="ko-KR" altLang="en-US" dirty="0"/>
              <a:t>을 </a:t>
            </a:r>
            <a:r>
              <a:rPr lang="ko-KR" altLang="en-US" dirty="0" smtClean="0"/>
              <a:t>의미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갈라지는 </a:t>
            </a:r>
            <a:r>
              <a:rPr lang="ko-KR" altLang="en-US" dirty="0"/>
              <a:t>선은 정보를 복사해서 다른 쪽으로 보내는 </a:t>
            </a:r>
            <a:r>
              <a:rPr lang="en-US" altLang="ko-KR" dirty="0"/>
              <a:t>fork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  <p:pic>
        <p:nvPicPr>
          <p:cNvPr id="5" name="Picture 2" descr="The repeating module in an LSTM contains four interacting lay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6" y="3781324"/>
            <a:ext cx="7847885" cy="294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t1.daumcdn.net/cfile/tistory/993A93495ACB86A02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965" y="2796898"/>
            <a:ext cx="4684355" cy="87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9053" y="23159"/>
            <a:ext cx="2741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hlinkClick r:id="rId4"/>
              </a:rPr>
              <a:t>https://</a:t>
            </a:r>
            <a:r>
              <a:rPr lang="ko-KR" altLang="en-US" sz="1200" dirty="0" smtClean="0">
                <a:hlinkClick r:id="rId4"/>
              </a:rPr>
              <a:t>wegonnamakeit.tistory.com/7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27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gate </a:t>
            </a:r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이전 상태의 </a:t>
            </a:r>
            <a:r>
              <a:rPr lang="en-US" altLang="ko-KR" dirty="0"/>
              <a:t>hidden state(h)</a:t>
            </a:r>
            <a:r>
              <a:rPr lang="ko-KR" altLang="en-US" dirty="0"/>
              <a:t>와 </a:t>
            </a:r>
            <a:r>
              <a:rPr lang="ko-KR" altLang="en-US" dirty="0" smtClean="0"/>
              <a:t>현재 상태의 </a:t>
            </a:r>
            <a:r>
              <a:rPr lang="en-US" altLang="ko-KR" dirty="0"/>
              <a:t>input(x)</a:t>
            </a:r>
            <a:r>
              <a:rPr lang="ko-KR" altLang="en-US" dirty="0" smtClean="0"/>
              <a:t>값에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시그모이드와</a:t>
            </a:r>
            <a:r>
              <a:rPr lang="ko-KR" altLang="en-US" dirty="0" smtClean="0"/>
              <a:t> </a:t>
            </a:r>
            <a:r>
              <a:rPr lang="ko-KR" altLang="en-US" dirty="0" err="1"/>
              <a:t>하이퍼볼릭탄젠트</a:t>
            </a:r>
            <a:r>
              <a:rPr lang="en-US" altLang="ko-KR" dirty="0"/>
              <a:t>(</a:t>
            </a:r>
            <a:r>
              <a:rPr lang="en-US" altLang="ko-KR" dirty="0" err="1"/>
              <a:t>tanh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연산</a:t>
            </a:r>
            <a:endParaRPr lang="en-US" altLang="ko-KR" dirty="0"/>
          </a:p>
          <a:p>
            <a:pPr lvl="2"/>
            <a:r>
              <a:rPr lang="ko-KR" altLang="en-US" dirty="0" err="1" smtClean="0"/>
              <a:t>시그모이드를</a:t>
            </a:r>
            <a:r>
              <a:rPr lang="ko-KR" altLang="en-US" dirty="0" smtClean="0"/>
              <a:t> </a:t>
            </a:r>
            <a:r>
              <a:rPr lang="ko-KR" altLang="en-US" dirty="0"/>
              <a:t>지난 값은 </a:t>
            </a:r>
            <a:r>
              <a:rPr lang="en-US" altLang="ko-KR" dirty="0"/>
              <a:t>0~1</a:t>
            </a:r>
            <a:r>
              <a:rPr lang="ko-KR" altLang="en-US" dirty="0"/>
              <a:t>의 값을 가지며 </a:t>
            </a:r>
            <a:r>
              <a:rPr lang="en-US" altLang="ko-KR" dirty="0"/>
              <a:t>gate</a:t>
            </a:r>
            <a:r>
              <a:rPr lang="ko-KR" altLang="en-US" dirty="0"/>
              <a:t>의 역할을 하게 되고</a:t>
            </a:r>
            <a:r>
              <a:rPr lang="en-US" altLang="ko-KR" dirty="0"/>
              <a:t>(input gate</a:t>
            </a:r>
            <a:r>
              <a:rPr lang="en-US" altLang="ko-KR" dirty="0" smtClean="0"/>
              <a:t>),	</a:t>
            </a:r>
            <a:endParaRPr lang="en-US" altLang="ko-KR" dirty="0"/>
          </a:p>
          <a:p>
            <a:pPr lvl="2"/>
            <a:r>
              <a:rPr lang="en-US" altLang="ko-KR" dirty="0" err="1"/>
              <a:t>tanh</a:t>
            </a:r>
            <a:r>
              <a:rPr lang="ko-KR" altLang="en-US" dirty="0"/>
              <a:t>를 지난 값은 </a:t>
            </a:r>
            <a:r>
              <a:rPr lang="en-US" altLang="ko-KR" dirty="0"/>
              <a:t>-1~1</a:t>
            </a:r>
            <a:r>
              <a:rPr lang="ko-KR" altLang="en-US" dirty="0"/>
              <a:t>의 값을 가지며 현재 </a:t>
            </a:r>
            <a:r>
              <a:rPr lang="en-US" altLang="ko-KR" dirty="0"/>
              <a:t>cell state</a:t>
            </a:r>
            <a:r>
              <a:rPr lang="ko-KR" altLang="en-US" dirty="0"/>
              <a:t>를 나타내게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40" y="2525772"/>
            <a:ext cx="5674850" cy="1718567"/>
          </a:xfrm>
          <a:prstGeom prst="rect">
            <a:avLst/>
          </a:prstGeom>
        </p:spPr>
      </p:pic>
      <p:pic>
        <p:nvPicPr>
          <p:cNvPr id="7" name="Picture 2" descr="https://blog.kakaocdn.net/dn/3aQaF/btqCMmL9fgp/DLmWNAcwXnYKEeaqsXTo7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29" y="4480056"/>
            <a:ext cx="6195765" cy="210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76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Forget </a:t>
            </a:r>
            <a:r>
              <a:rPr lang="en-US" altLang="ko-KR" dirty="0"/>
              <a:t>gate </a:t>
            </a:r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이전의 셀 정보를 어느 정도 잊을 지에 대한 게이트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결과인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ft</a:t>
            </a:r>
            <a:r>
              <a:rPr lang="ko-KR" altLang="en-US" dirty="0" smtClean="0"/>
              <a:t>는 얼마나 잊어버릴 지에 </a:t>
            </a:r>
            <a:r>
              <a:rPr lang="ko-KR" altLang="en-US" dirty="0"/>
              <a:t>대한 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(0 &lt; </a:t>
            </a:r>
            <a:r>
              <a:rPr lang="en-US" altLang="ko-KR" dirty="0" err="1" smtClean="0"/>
              <a:t>ft</a:t>
            </a:r>
            <a:r>
              <a:rPr lang="en-US" altLang="ko-KR" dirty="0" smtClean="0"/>
              <a:t> &lt; 1)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2"/>
            <a:r>
              <a:rPr lang="ko-KR" altLang="en-US" dirty="0" err="1"/>
              <a:t>활성함수로</a:t>
            </a:r>
            <a:r>
              <a:rPr lang="ko-KR" altLang="en-US" dirty="0"/>
              <a:t> </a:t>
            </a:r>
            <a:r>
              <a:rPr lang="ko-KR" altLang="en-US" dirty="0" err="1"/>
              <a:t>시그모이드</a:t>
            </a:r>
            <a:r>
              <a:rPr lang="en-US" altLang="ko-KR" dirty="0"/>
              <a:t>(sigmoid)</a:t>
            </a:r>
            <a:r>
              <a:rPr lang="ko-KR" altLang="en-US" dirty="0"/>
              <a:t>를 사용하므로</a:t>
            </a:r>
            <a:r>
              <a:rPr lang="en-US" altLang="ko-KR" dirty="0"/>
              <a:t>, 0 </a:t>
            </a:r>
            <a:r>
              <a:rPr lang="ko-KR" altLang="en-US" dirty="0"/>
              <a:t>또는 </a:t>
            </a:r>
            <a:r>
              <a:rPr lang="en-US" altLang="ko-KR" dirty="0"/>
              <a:t>1 </a:t>
            </a:r>
            <a:r>
              <a:rPr lang="ko-KR" altLang="en-US" dirty="0"/>
              <a:t>값이 </a:t>
            </a:r>
            <a:r>
              <a:rPr lang="ko-KR" altLang="en-US" dirty="0" smtClean="0"/>
              <a:t>나옴</a:t>
            </a:r>
            <a:endParaRPr lang="en-US" altLang="ko-KR" dirty="0"/>
          </a:p>
          <a:p>
            <a:pPr lvl="3"/>
            <a:r>
              <a:rPr lang="en-US" altLang="ko-KR" dirty="0" smtClean="0"/>
              <a:t>'0</a:t>
            </a:r>
            <a:r>
              <a:rPr lang="en-US" altLang="ko-KR" dirty="0"/>
              <a:t>'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이전의 </a:t>
            </a:r>
            <a:r>
              <a:rPr lang="en-US" altLang="ko-KR" dirty="0"/>
              <a:t>cell state</a:t>
            </a:r>
            <a:r>
              <a:rPr lang="ko-KR" altLang="en-US" dirty="0"/>
              <a:t>값은 모두 </a:t>
            </a:r>
            <a:r>
              <a:rPr lang="en-US" altLang="ko-KR" dirty="0"/>
              <a:t>'0'</a:t>
            </a:r>
            <a:r>
              <a:rPr lang="ko-KR" altLang="en-US" dirty="0"/>
              <a:t>이 되어 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결과에 </a:t>
            </a:r>
            <a:r>
              <a:rPr lang="ko-KR" altLang="en-US" dirty="0"/>
              <a:t>아무런 영향을 주지 않음 </a:t>
            </a:r>
            <a:endParaRPr lang="en-US" altLang="ko-KR" dirty="0"/>
          </a:p>
          <a:p>
            <a:pPr lvl="3"/>
            <a:r>
              <a:rPr lang="en-US" altLang="ko-KR" dirty="0" smtClean="0"/>
              <a:t>'1</a:t>
            </a:r>
            <a:r>
              <a:rPr lang="en-US" altLang="ko-KR" dirty="0"/>
              <a:t>'</a:t>
            </a:r>
            <a:r>
              <a:rPr lang="ko-KR" altLang="en-US" dirty="0"/>
              <a:t>일 경우</a:t>
            </a:r>
            <a:r>
              <a:rPr lang="en-US" altLang="ko-KR" dirty="0"/>
              <a:t>, </a:t>
            </a:r>
            <a:r>
              <a:rPr lang="ko-KR" altLang="en-US" dirty="0"/>
              <a:t>미래의 예측 결과에 영향을 주도록 이전의 </a:t>
            </a:r>
            <a:r>
              <a:rPr lang="en-US" altLang="ko-KR" dirty="0"/>
              <a:t>cell state </a:t>
            </a:r>
            <a:r>
              <a:rPr lang="ko-KR" altLang="en-US" dirty="0"/>
              <a:t>값</a:t>
            </a:r>
            <a:r>
              <a:rPr lang="en-US" altLang="ko-KR" dirty="0"/>
              <a:t>(Ct-1)</a:t>
            </a:r>
            <a:r>
              <a:rPr lang="ko-KR" altLang="en-US" dirty="0"/>
              <a:t>을 그대로 보내 완전히 유지함</a:t>
            </a:r>
          </a:p>
          <a:p>
            <a:pPr lvl="2"/>
            <a:r>
              <a:rPr lang="ko-KR" altLang="en-US" dirty="0" smtClean="0"/>
              <a:t>이전 </a:t>
            </a:r>
            <a:r>
              <a:rPr lang="en-US" altLang="ko-KR" dirty="0"/>
              <a:t>state c</a:t>
            </a:r>
            <a:r>
              <a:rPr lang="ko-KR" altLang="en-US" dirty="0"/>
              <a:t>에 </a:t>
            </a:r>
            <a:r>
              <a:rPr lang="en-US" altLang="ko-KR" dirty="0"/>
              <a:t>forget gate </a:t>
            </a:r>
            <a:r>
              <a:rPr lang="ko-KR" altLang="en-US" dirty="0"/>
              <a:t>출력 값을 곱해서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ko-KR" altLang="en-US" dirty="0" smtClean="0"/>
              <a:t>업데이트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input </a:t>
            </a:r>
            <a:r>
              <a:rPr lang="ko-KR" altLang="en-US" dirty="0"/>
              <a:t>게이트를 통해 나온 출력 값들을 곱하여 </a:t>
            </a:r>
            <a:r>
              <a:rPr lang="en-US" altLang="ko-KR" dirty="0"/>
              <a:t>state</a:t>
            </a:r>
            <a:r>
              <a:rPr lang="ko-KR" altLang="en-US" dirty="0"/>
              <a:t>에 </a:t>
            </a:r>
            <a:r>
              <a:rPr lang="ko-KR" altLang="en-US" dirty="0" smtClean="0"/>
              <a:t>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가중치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forget</a:t>
            </a:r>
            <a:r>
              <a:rPr lang="ko-KR" altLang="en-US" dirty="0" smtClean="0"/>
              <a:t>을 위한 </a:t>
            </a:r>
            <a:r>
              <a:rPr lang="en-US" altLang="ko-KR" dirty="0" err="1" smtClean="0"/>
              <a:t>Uf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Wf</a:t>
            </a:r>
            <a:endParaRPr lang="en-US" altLang="ko-KR" dirty="0"/>
          </a:p>
        </p:txBody>
      </p:sp>
      <p:pic>
        <p:nvPicPr>
          <p:cNvPr id="18434" name="Picture 2" descr="https://blog.kakaocdn.net/dn/b2PnBm/btqCJmNkktU/gO797yMKXkLLYwuNkZ11V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7" y="5097215"/>
            <a:ext cx="7575922" cy="127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996" y="3694892"/>
            <a:ext cx="4478253" cy="1477824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5089320" y="6463690"/>
            <a:ext cx="1526410" cy="222697"/>
          </a:xfrm>
          <a:prstGeom prst="wedgeRectCallout">
            <a:avLst>
              <a:gd name="adj1" fmla="val 21701"/>
              <a:gd name="adj2" fmla="val -141938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뒤에 다시 설명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 상태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현 셀 상태 값 업데이트</a:t>
            </a:r>
            <a:endParaRPr lang="en-US" altLang="ko-KR" dirty="0" smtClean="0"/>
          </a:p>
          <a:p>
            <a:pPr lvl="1"/>
            <a:r>
              <a:rPr lang="en-US" altLang="ko-KR" dirty="0"/>
              <a:t>cell state</a:t>
            </a:r>
            <a:r>
              <a:rPr lang="ko-KR" altLang="en-US" dirty="0"/>
              <a:t>의 값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이전 셀 값과 현재 셀의 계산 값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forget </a:t>
            </a:r>
            <a:r>
              <a:rPr lang="en-US" altLang="ko-KR" dirty="0"/>
              <a:t>gate</a:t>
            </a:r>
            <a:r>
              <a:rPr lang="ko-KR" altLang="en-US" dirty="0"/>
              <a:t>의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이전 타임 스텝의 셀 상태를 얼마만큼 남길지가 결정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input </a:t>
            </a:r>
            <a:r>
              <a:rPr lang="en-US" altLang="ko-KR" dirty="0"/>
              <a:t>gate</a:t>
            </a:r>
            <a:r>
              <a:rPr lang="ko-KR" altLang="en-US" dirty="0"/>
              <a:t>의 </a:t>
            </a:r>
            <a:r>
              <a:rPr lang="ko-KR" altLang="en-US" dirty="0" smtClean="0"/>
              <a:t>값을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 타임 스텝의 </a:t>
            </a:r>
            <a:r>
              <a:rPr lang="ko-KR" altLang="en-US" dirty="0"/>
              <a:t>셀 상태를 얼마만큼 남길지가 결정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97" y="3875764"/>
            <a:ext cx="6349365" cy="1972038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4158116" y="5541478"/>
            <a:ext cx="2801354" cy="612648"/>
          </a:xfrm>
          <a:prstGeom prst="wedgeRectCallout">
            <a:avLst>
              <a:gd name="adj1" fmla="val 21701"/>
              <a:gd name="adj2" fmla="val -141938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이전 </a:t>
            </a:r>
            <a:r>
              <a:rPr lang="ko-KR" altLang="en-US" sz="1400" dirty="0">
                <a:solidFill>
                  <a:srgbClr val="0000FF"/>
                </a:solidFill>
              </a:rPr>
              <a:t>단계의 </a:t>
            </a:r>
            <a:r>
              <a:rPr lang="en-US" altLang="ko-KR" sz="1400" dirty="0">
                <a:solidFill>
                  <a:srgbClr val="0000FF"/>
                </a:solidFill>
              </a:rPr>
              <a:t>cell state</a:t>
            </a:r>
            <a:r>
              <a:rPr lang="ko-KR" altLang="en-US" sz="1400" dirty="0">
                <a:solidFill>
                  <a:srgbClr val="0000FF"/>
                </a:solidFill>
              </a:rPr>
              <a:t>에 </a:t>
            </a:r>
            <a:r>
              <a:rPr lang="ko-KR" altLang="en-US" sz="1400" dirty="0" smtClean="0">
                <a:solidFill>
                  <a:srgbClr val="0000FF"/>
                </a:solidFill>
              </a:rPr>
              <a:t>얼마나 잊을 건지</a:t>
            </a:r>
            <a:r>
              <a:rPr lang="en-US" altLang="ko-KR" sz="1400" dirty="0" smtClean="0">
                <a:solidFill>
                  <a:srgbClr val="0000FF"/>
                </a:solidFill>
              </a:rPr>
              <a:t>(</a:t>
            </a:r>
            <a:r>
              <a:rPr lang="en-US" altLang="ko-KR" sz="1400" dirty="0">
                <a:solidFill>
                  <a:srgbClr val="0000FF"/>
                </a:solidFill>
              </a:rPr>
              <a:t>forget </a:t>
            </a:r>
            <a:r>
              <a:rPr lang="en-US" altLang="ko-KR" sz="1400" dirty="0" smtClean="0">
                <a:solidFill>
                  <a:srgbClr val="0000FF"/>
                </a:solidFill>
              </a:rPr>
              <a:t>gate)</a:t>
            </a:r>
            <a:r>
              <a:rPr lang="ko-KR" altLang="en-US" sz="1400" dirty="0" smtClean="0">
                <a:solidFill>
                  <a:srgbClr val="0000FF"/>
                </a:solidFill>
              </a:rPr>
              <a:t>를 </a:t>
            </a:r>
            <a:r>
              <a:rPr lang="ko-KR" altLang="en-US" sz="1400" dirty="0">
                <a:solidFill>
                  <a:srgbClr val="0000FF"/>
                </a:solidFill>
              </a:rPr>
              <a:t>계산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5378920" y="3780605"/>
            <a:ext cx="2638925" cy="612648"/>
          </a:xfrm>
          <a:prstGeom prst="wedgeRectCallout">
            <a:avLst>
              <a:gd name="adj1" fmla="val 20298"/>
              <a:gd name="adj2" fmla="val 100010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00FF"/>
                </a:solidFill>
              </a:rPr>
              <a:t>현재 </a:t>
            </a:r>
            <a:r>
              <a:rPr lang="en-US" altLang="ko-KR" sz="1400" dirty="0">
                <a:solidFill>
                  <a:srgbClr val="0000FF"/>
                </a:solidFill>
              </a:rPr>
              <a:t>cell state</a:t>
            </a:r>
            <a:r>
              <a:rPr lang="ko-KR" altLang="en-US" sz="1400" dirty="0">
                <a:solidFill>
                  <a:srgbClr val="0000FF"/>
                </a:solidFill>
              </a:rPr>
              <a:t>에 </a:t>
            </a:r>
            <a:r>
              <a:rPr lang="ko-KR" altLang="en-US" sz="1400" dirty="0" smtClean="0">
                <a:solidFill>
                  <a:srgbClr val="0000FF"/>
                </a:solidFill>
              </a:rPr>
              <a:t>얼마나 반영할지</a:t>
            </a:r>
            <a:r>
              <a:rPr lang="en-US" altLang="ko-KR" sz="1400" dirty="0" smtClean="0">
                <a:solidFill>
                  <a:srgbClr val="0000FF"/>
                </a:solidFill>
              </a:rPr>
              <a:t>(</a:t>
            </a:r>
            <a:r>
              <a:rPr lang="en-US" altLang="ko-KR" sz="1400" dirty="0">
                <a:solidFill>
                  <a:srgbClr val="0000FF"/>
                </a:solidFill>
              </a:rPr>
              <a:t>input gate</a:t>
            </a:r>
            <a:r>
              <a:rPr lang="en-US" altLang="ko-KR" sz="1400" dirty="0" smtClean="0">
                <a:solidFill>
                  <a:srgbClr val="0000FF"/>
                </a:solidFill>
              </a:rPr>
              <a:t>)</a:t>
            </a:r>
            <a:r>
              <a:rPr lang="ko-KR" altLang="en-US" sz="1400" dirty="0" smtClean="0">
                <a:solidFill>
                  <a:srgbClr val="0000FF"/>
                </a:solidFill>
              </a:rPr>
              <a:t>를 </a:t>
            </a:r>
            <a:r>
              <a:rPr lang="ko-KR" altLang="en-US" sz="1400" dirty="0">
                <a:solidFill>
                  <a:srgbClr val="0000FF"/>
                </a:solidFill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289129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Output </a:t>
            </a:r>
            <a:r>
              <a:rPr lang="en-US" altLang="ko-KR" dirty="0"/>
              <a:t>gate </a:t>
            </a:r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어떤 값을 출력할지를 결정하는 </a:t>
            </a:r>
            <a:r>
              <a:rPr lang="ko-KR" altLang="en-US" dirty="0" smtClean="0"/>
              <a:t>게이트</a:t>
            </a:r>
            <a:endParaRPr lang="en-US" altLang="ko-KR" dirty="0"/>
          </a:p>
          <a:p>
            <a:pPr lvl="1"/>
            <a:r>
              <a:rPr lang="en-US" altLang="ko-KR" dirty="0"/>
              <a:t>sigmoid </a:t>
            </a:r>
            <a:r>
              <a:rPr lang="en-US" altLang="ko-KR" dirty="0" smtClean="0"/>
              <a:t>layer: </a:t>
            </a:r>
            <a:r>
              <a:rPr lang="en-US" altLang="ko-KR" dirty="0" err="1" smtClean="0"/>
              <a:t>Ot</a:t>
            </a:r>
            <a:endParaRPr lang="en-US" altLang="ko-KR" dirty="0" smtClean="0"/>
          </a:p>
          <a:p>
            <a:pPr lvl="1"/>
            <a:r>
              <a:rPr lang="ko-KR" altLang="en-US" dirty="0"/>
              <a:t>최종적으로 얻어진 </a:t>
            </a:r>
            <a:r>
              <a:rPr lang="en-US" altLang="ko-KR" dirty="0"/>
              <a:t>cell state </a:t>
            </a:r>
            <a:r>
              <a:rPr lang="ko-KR" altLang="en-US" dirty="0"/>
              <a:t>값을 얼마나 빼낼지 결정하는 역할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cell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 err="1"/>
              <a:t>tanh</a:t>
            </a:r>
            <a:r>
              <a:rPr lang="en-US" altLang="ko-KR" dirty="0"/>
              <a:t> </a:t>
            </a:r>
            <a:r>
              <a:rPr lang="ko-KR" altLang="en-US" dirty="0"/>
              <a:t>하여 나온 </a:t>
            </a:r>
            <a:r>
              <a:rPr lang="en-US" altLang="ko-KR" dirty="0"/>
              <a:t>-1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사이의 값을 </a:t>
            </a:r>
            <a:r>
              <a:rPr lang="en-US" altLang="ko-KR" dirty="0"/>
              <a:t>sigmoid </a:t>
            </a:r>
            <a:r>
              <a:rPr lang="ko-KR" altLang="en-US" dirty="0"/>
              <a:t>출력 값과 </a:t>
            </a:r>
            <a:r>
              <a:rPr lang="ko-KR" altLang="en-US" dirty="0" smtClean="0"/>
              <a:t>곱</a:t>
            </a:r>
            <a:endParaRPr lang="en-US" altLang="ko-KR" dirty="0" smtClean="0"/>
          </a:p>
        </p:txBody>
      </p:sp>
      <p:pic>
        <p:nvPicPr>
          <p:cNvPr id="19459" name="Picture 3" descr="https://blog.kakaocdn.net/dn/mDtRM/btqCKgsxR3Q/QJcDgsIOuXiwLqOlZdw3R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7" y="2497713"/>
            <a:ext cx="6556794" cy="222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3987203"/>
            <a:ext cx="1310640" cy="280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59" y="4818075"/>
            <a:ext cx="5494186" cy="18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7-2 ch7_RNN_study.ipynb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49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곱셈 문제</a:t>
            </a:r>
            <a:r>
              <a:rPr lang="en-US" altLang="ko-KR" dirty="0"/>
              <a:t>(Multiplication Problem)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의 학습 능력을 확인하기 위한 </a:t>
            </a:r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LSTM</a:t>
            </a:r>
            <a:r>
              <a:rPr lang="ko-KR" altLang="en-US" dirty="0"/>
              <a:t>을 처음 제안한 논문에 나온 실험 </a:t>
            </a:r>
            <a:r>
              <a:rPr lang="ko-KR" altLang="en-US" dirty="0" smtClean="0"/>
              <a:t>여섯 개 </a:t>
            </a:r>
            <a:r>
              <a:rPr lang="ko-KR" altLang="en-US" dirty="0"/>
              <a:t>중 다섯 </a:t>
            </a:r>
            <a:r>
              <a:rPr lang="ko-KR" altLang="en-US" dirty="0" smtClean="0"/>
              <a:t>번째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고려해야 </a:t>
            </a:r>
            <a:r>
              <a:rPr lang="ko-KR" altLang="en-US" dirty="0"/>
              <a:t>할 실수의 범위가 </a:t>
            </a:r>
            <a:r>
              <a:rPr lang="en-US" altLang="ko-KR" dirty="0"/>
              <a:t>100</a:t>
            </a:r>
            <a:r>
              <a:rPr lang="ko-KR" altLang="en-US" dirty="0"/>
              <a:t>개이고 그 중에서 </a:t>
            </a:r>
            <a:r>
              <a:rPr lang="ko-KR" altLang="en-US" dirty="0" err="1"/>
              <a:t>마킹된</a:t>
            </a:r>
            <a:r>
              <a:rPr lang="ko-KR" altLang="en-US" dirty="0"/>
              <a:t> </a:t>
            </a:r>
            <a:r>
              <a:rPr lang="ko-KR" altLang="en-US" dirty="0" smtClean="0"/>
              <a:t>두 개의 </a:t>
            </a:r>
            <a:r>
              <a:rPr lang="ko-KR" altLang="en-US" dirty="0"/>
              <a:t>숫자만 </a:t>
            </a:r>
            <a:r>
              <a:rPr lang="ko-KR" altLang="en-US" dirty="0" smtClean="0"/>
              <a:t>곱하기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책 </a:t>
            </a:r>
            <a:r>
              <a:rPr lang="en-US" altLang="ko-KR" dirty="0" smtClean="0"/>
              <a:t>p186 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7.9</a:t>
            </a:r>
          </a:p>
        </p:txBody>
      </p:sp>
    </p:spTree>
    <p:extLst>
      <p:ext uri="{BB962C8B-B14F-4D97-AF65-F5344CB8AC3E}">
        <p14:creationId xmlns:p14="http://schemas.microsoft.com/office/powerpoint/2010/main" val="233334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문제와 정답 데이터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2560</a:t>
            </a:r>
            <a:r>
              <a:rPr lang="ko-KR" altLang="en-US" dirty="0" smtClean="0"/>
              <a:t>개 학습 데이터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440</a:t>
            </a:r>
            <a:r>
              <a:rPr lang="ko-KR" altLang="en-US" dirty="0" smtClean="0"/>
              <a:t>개 테스트 데이터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마킹된</a:t>
            </a:r>
            <a:r>
              <a:rPr lang="ko-KR" altLang="en-US" dirty="0" smtClean="0"/>
              <a:t> 두 개의 원소의 곱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7076" y="2656061"/>
            <a:ext cx="499091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[]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[]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3000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0 ~ 1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범위의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랜덤한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숫자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100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개를 만듭니다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np.random.rand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숫자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2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인덱스를 뽑습니다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np.random.choice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replace=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인덱스가 저장된 원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-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핫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인코딩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벡터를 만듭니다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zeros=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np.zeros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zeros[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인덱스와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랜덤한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숫자를 합쳐서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에 저장합니다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X.append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(list(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zip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(zeros,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인덱스가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인 값만 서로 곱해서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Y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에 저장합니다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Y.append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np.prod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Y[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93" y="956995"/>
            <a:ext cx="2200275" cy="2114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92" y="3343711"/>
            <a:ext cx="2124075" cy="20193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71393" y="2232988"/>
            <a:ext cx="2162174" cy="2427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35371" y="4132534"/>
            <a:ext cx="2098196" cy="2150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26" y="5633983"/>
            <a:ext cx="3857625" cy="6477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108168" y="6044332"/>
            <a:ext cx="1708491" cy="2150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7108168" y="2317072"/>
            <a:ext cx="796018" cy="336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094060" y="4246604"/>
            <a:ext cx="686242" cy="146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04687" y="5711773"/>
            <a:ext cx="100219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X</a:t>
            </a:r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곱하기</a:t>
            </a:r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  <a:endParaRPr lang="ko-KR" altLang="en-US" sz="140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 수 </a:t>
            </a:r>
            <a:r>
              <a:rPr lang="en-US" altLang="ko-KR" dirty="0" smtClean="0"/>
              <a:t>10</a:t>
            </a:r>
          </a:p>
          <a:p>
            <a:pPr lvl="1"/>
            <a:r>
              <a:rPr lang="en-US" altLang="ko-KR" dirty="0" err="1" smtClean="0"/>
              <a:t>return_sequences</a:t>
            </a:r>
            <a:r>
              <a:rPr lang="en-US" altLang="ko-KR" dirty="0" smtClean="0"/>
              <a:t>=True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2"/>
            <a:r>
              <a:rPr lang="en-US" altLang="ko-KR" dirty="0"/>
              <a:t>RNN </a:t>
            </a:r>
            <a:r>
              <a:rPr lang="ko-KR" altLang="en-US" dirty="0"/>
              <a:t>레이어를 겹치기 위해 첫 번째 </a:t>
            </a:r>
            <a:r>
              <a:rPr lang="en-US" altLang="ko-KR" dirty="0" err="1"/>
              <a:t>SimpleRNN</a:t>
            </a:r>
            <a:r>
              <a:rPr lang="en-US" altLang="ko-KR" dirty="0"/>
              <a:t> </a:t>
            </a:r>
            <a:r>
              <a:rPr lang="ko-KR" altLang="en-US" dirty="0" smtClean="0"/>
              <a:t>레이어 설정 </a:t>
            </a:r>
            <a:endParaRPr lang="en-US" altLang="ko-KR" dirty="0"/>
          </a:p>
          <a:p>
            <a:pPr lvl="3"/>
            <a:r>
              <a:rPr lang="en-US" altLang="ko-KR" dirty="0" err="1" smtClean="0"/>
              <a:t>return_sequences</a:t>
            </a:r>
            <a:r>
              <a:rPr lang="ko-KR" altLang="en-US" dirty="0"/>
              <a:t>는 레이어의 출력을 다음 레이어로 그대로 </a:t>
            </a:r>
            <a:r>
              <a:rPr lang="ko-KR" altLang="en-US" dirty="0" smtClean="0"/>
              <a:t>넘겨 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24" y="2510250"/>
            <a:ext cx="6482077" cy="41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</a:t>
            </a:r>
            <a:r>
              <a:rPr lang="en-US" altLang="ko-KR" dirty="0"/>
              <a:t> </a:t>
            </a:r>
            <a:r>
              <a:rPr lang="en-US" altLang="ko-KR" dirty="0" smtClean="0"/>
              <a:t>RNN(Stacked RNN)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RNN </a:t>
            </a:r>
            <a:r>
              <a:rPr lang="en-US" altLang="ko-KR" dirty="0"/>
              <a:t>layer</a:t>
            </a:r>
            <a:r>
              <a:rPr lang="ko-KR" altLang="en-US" dirty="0"/>
              <a:t>도 여러 겹 쌓아 다중 </a:t>
            </a:r>
            <a:r>
              <a:rPr lang="en-US" altLang="ko-KR" dirty="0"/>
              <a:t>RNN</a:t>
            </a:r>
            <a:r>
              <a:rPr lang="ko-KR" altLang="en-US" dirty="0"/>
              <a:t>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122" name="Picture 2" descr="https://lh6.googleusercontent.com/rC1DSgjlmobtRxMPFi14hkMdDqSkEkuOX7EW_QrLFSymjasIM95Za2Wf-VwSC1Tq1sjJlOPLJ92q7PTKJh2hjBoXQawM6MQC27east67GFDklTalljlt0cFLZnPMdhp8erz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0" y="3350737"/>
            <a:ext cx="5624937" cy="29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2350" y="1622295"/>
            <a:ext cx="8158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tf.keras.layers.SimpleRNN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return_sequences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]),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tf.keras.layers.SimpleRNN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12" y="2130126"/>
            <a:ext cx="4115955" cy="2074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0337" y="6240187"/>
            <a:ext cx="106471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입력이</a:t>
            </a:r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2</a:t>
            </a:r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9864" y="5149714"/>
            <a:ext cx="8146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뉴런이 </a:t>
            </a:r>
            <a:r>
              <a:rPr lang="en-US" altLang="ko-KR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6971" y="5149714"/>
            <a:ext cx="8146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뉴런이 </a:t>
            </a:r>
            <a:r>
              <a:rPr lang="en-US" altLang="ko-KR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7620" y="4287512"/>
            <a:ext cx="8146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뉴런이 </a:t>
            </a:r>
            <a:r>
              <a:rPr lang="en-US" altLang="ko-KR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4727" y="4287512"/>
            <a:ext cx="8146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뉴런이 </a:t>
            </a:r>
            <a:r>
              <a:rPr lang="en-US" altLang="ko-KR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30</a:t>
            </a:r>
            <a:r>
              <a:rPr lang="ko-KR" altLang="en-US" sz="9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87187" y="5600808"/>
            <a:ext cx="1093569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(30 + 1 + 2) x 30</a:t>
            </a:r>
            <a:endParaRPr lang="ko-KR" altLang="en-US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87187" y="4702355"/>
            <a:ext cx="1157689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(30 + 1 + 30) x 30</a:t>
            </a:r>
            <a:endParaRPr lang="ko-KR" altLang="en-US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902694" y="3125190"/>
            <a:ext cx="4988480" cy="169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674941" y="2854486"/>
            <a:ext cx="5216233" cy="2859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48431" y="1275736"/>
            <a:ext cx="183415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p188 </a:t>
            </a:r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그림 </a:t>
            </a:r>
            <a:r>
              <a:rPr lang="en-US" altLang="ko-KR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7.10 </a:t>
            </a:r>
            <a:r>
              <a:rPr lang="ko-KR" altLang="en-US" sz="14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10179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48495" y="1636980"/>
            <a:ext cx="39068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순환 신경망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2078" y="2778168"/>
            <a:ext cx="55396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 LSTM layers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90209" y="4940068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000" b="1" dirty="0" smtClean="0">
                <a:ln/>
                <a:solidFill>
                  <a:schemeClr val="accent3"/>
                </a:solidFill>
              </a:rPr>
              <a:t>1.5h</a:t>
            </a:r>
            <a:endParaRPr lang="en-US" altLang="ko-KR" sz="4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12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반드시 </a:t>
            </a:r>
            <a:r>
              <a:rPr lang="en-US" altLang="ko-KR" dirty="0" smtClean="0"/>
              <a:t>GPU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런 타임 </a:t>
            </a:r>
            <a:r>
              <a:rPr lang="en-US" altLang="ko-KR" dirty="0" smtClean="0"/>
              <a:t>| </a:t>
            </a:r>
            <a:r>
              <a:rPr lang="ko-KR" altLang="en-US" dirty="0" smtClean="0"/>
              <a:t>런 타임 유형 변경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24619" y="2093683"/>
            <a:ext cx="79621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2560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데이터만 학습시킵니다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검증 데이터는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20%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로 저장합니다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History = </a:t>
            </a:r>
            <a:r>
              <a:rPr lang="en-US" altLang="ko-KR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2560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2560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61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 과정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손실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 데이터 </a:t>
            </a:r>
            <a:r>
              <a:rPr lang="ko-KR" altLang="en-US" dirty="0"/>
              <a:t>손실</a:t>
            </a:r>
            <a:r>
              <a:rPr lang="en-US" altLang="ko-KR" dirty="0"/>
              <a:t>(loss)</a:t>
            </a:r>
            <a:r>
              <a:rPr lang="ko-KR" altLang="en-US" dirty="0"/>
              <a:t>과 검증 데이터의 손실</a:t>
            </a:r>
            <a:r>
              <a:rPr lang="en-US" altLang="ko-KR" dirty="0"/>
              <a:t>(</a:t>
            </a:r>
            <a:r>
              <a:rPr lang="en-US" altLang="ko-KR" dirty="0" err="1"/>
              <a:t>var_loss</a:t>
            </a:r>
            <a:r>
              <a:rPr lang="en-US" altLang="ko-KR" dirty="0"/>
              <a:t>)</a:t>
            </a:r>
            <a:r>
              <a:rPr lang="ko-KR" altLang="en-US" dirty="0"/>
              <a:t>는 감소하지 않고 오히려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 되는 경우도 있는 듯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" y="2733406"/>
            <a:ext cx="4402309" cy="34517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718" y="2733406"/>
            <a:ext cx="4526976" cy="34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2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데이터에 대한 예측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논문에서는 오차가 </a:t>
            </a:r>
            <a:r>
              <a:rPr lang="en-US" altLang="ko-KR" dirty="0"/>
              <a:t>0.04 </a:t>
            </a:r>
            <a:r>
              <a:rPr lang="ko-KR" altLang="en-US" dirty="0"/>
              <a:t>이상일 때 오답으로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93" y="1684172"/>
            <a:ext cx="7180932" cy="44090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59" y="5581750"/>
            <a:ext cx="3955391" cy="9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9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89" y="1564837"/>
            <a:ext cx="6810689" cy="459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학습과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loss</a:t>
            </a:r>
            <a:r>
              <a:rPr lang="ko-KR" altLang="en-US" dirty="0"/>
              <a:t>와 </a:t>
            </a:r>
            <a:r>
              <a:rPr lang="en-US" altLang="ko-KR" dirty="0" err="1"/>
              <a:t>val_loss</a:t>
            </a:r>
            <a:r>
              <a:rPr lang="ko-KR" altLang="en-US" dirty="0"/>
              <a:t>는 </a:t>
            </a:r>
            <a:r>
              <a:rPr lang="en-US" altLang="ko-KR" dirty="0" smtClean="0"/>
              <a:t>40 </a:t>
            </a:r>
            <a:r>
              <a:rPr lang="ko-KR" altLang="en-US" dirty="0" err="1" smtClean="0"/>
              <a:t>에포크를</a:t>
            </a:r>
            <a:r>
              <a:rPr lang="ko-KR" altLang="en-US" dirty="0" smtClean="0"/>
              <a:t> </a:t>
            </a:r>
            <a:r>
              <a:rPr lang="ko-KR" altLang="en-US" dirty="0"/>
              <a:t>넘어가면서 매우 가파르게 </a:t>
            </a:r>
            <a:r>
              <a:rPr lang="ko-KR" altLang="en-US" dirty="0" smtClean="0"/>
              <a:t>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val_loss</a:t>
            </a:r>
            <a:r>
              <a:rPr lang="ko-KR" altLang="en-US" dirty="0"/>
              <a:t>는 변동폭이 </a:t>
            </a:r>
            <a:r>
              <a:rPr lang="en-US" altLang="ko-KR" dirty="0"/>
              <a:t>loss</a:t>
            </a:r>
            <a:r>
              <a:rPr lang="ko-KR" altLang="en-US" dirty="0"/>
              <a:t>보다 크지만 전체적으로는 계속 감소하는 경향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79" y="2057577"/>
            <a:ext cx="5812208" cy="397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테스트 데이터에 대한 </a:t>
            </a:r>
            <a:r>
              <a:rPr lang="en-US" altLang="ko-KR" dirty="0"/>
              <a:t>loss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가까운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다섯 </a:t>
            </a:r>
            <a:r>
              <a:rPr lang="ko-KR" altLang="en-US" dirty="0"/>
              <a:t>개의 샘플에 대한 오차도 </a:t>
            </a:r>
            <a:r>
              <a:rPr lang="en-US" altLang="ko-KR" dirty="0"/>
              <a:t>0.04</a:t>
            </a:r>
            <a:r>
              <a:rPr lang="ko-KR" altLang="en-US" dirty="0"/>
              <a:t>를 넘는 값이 </a:t>
            </a:r>
            <a:r>
              <a:rPr lang="ko-KR" altLang="en-US" dirty="0" smtClean="0"/>
              <a:t>없으며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정확도 역시</a:t>
            </a:r>
            <a:r>
              <a:rPr lang="en-US" altLang="ko-KR" dirty="0" smtClean="0"/>
              <a:t> </a:t>
            </a:r>
            <a:r>
              <a:rPr lang="en-US" altLang="ko-KR" dirty="0"/>
              <a:t>95.9%</a:t>
            </a:r>
            <a:r>
              <a:rPr lang="ko-KR" altLang="en-US" dirty="0"/>
              <a:t>로 거의 </a:t>
            </a:r>
            <a:r>
              <a:rPr lang="en-US" altLang="ko-KR" dirty="0"/>
              <a:t>96%</a:t>
            </a:r>
            <a:r>
              <a:rPr lang="ko-KR" altLang="en-US" dirty="0"/>
              <a:t>에 가까운 것을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7" y="2266062"/>
            <a:ext cx="6487063" cy="39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48495" y="1636980"/>
            <a:ext cx="39068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7</a:t>
            </a:r>
            <a:r>
              <a:rPr lang="ko-KR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순환 신경망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2078" y="2778168"/>
            <a:ext cx="55396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 GRU layers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38486" y="4940068"/>
            <a:ext cx="9268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000" b="1" dirty="0" smtClean="0">
                <a:ln/>
                <a:solidFill>
                  <a:schemeClr val="accent3"/>
                </a:solidFill>
              </a:rPr>
              <a:t>.5h</a:t>
            </a:r>
            <a:endParaRPr lang="en-US" altLang="ko-KR" sz="4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7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GRU(Gated Recurrent Unit) </a:t>
            </a:r>
            <a:r>
              <a:rPr lang="ko-KR" altLang="en-US" dirty="0"/>
              <a:t>레이어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LSTM</a:t>
            </a:r>
            <a:r>
              <a:rPr lang="ko-KR" altLang="en-US" dirty="0"/>
              <a:t>과 비슷한 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</a:t>
            </a:r>
            <a:r>
              <a:rPr lang="ko-KR" altLang="en-US" dirty="0"/>
              <a:t>간단한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</a:t>
            </a:r>
            <a:r>
              <a:rPr lang="ko-KR" altLang="en-US" dirty="0"/>
              <a:t>문제에서는 </a:t>
            </a:r>
            <a:r>
              <a:rPr lang="en-US" altLang="ko-KR" dirty="0"/>
              <a:t>LSTM</a:t>
            </a:r>
            <a:r>
              <a:rPr lang="ko-KR" altLang="en-US" dirty="0"/>
              <a:t>보다 더 적합한 </a:t>
            </a:r>
            <a:r>
              <a:rPr lang="ko-KR" altLang="en-US" dirty="0" smtClean="0"/>
              <a:t>레이어</a:t>
            </a:r>
            <a:endParaRPr lang="en-US" altLang="ko-KR" dirty="0"/>
          </a:p>
          <a:p>
            <a:pPr lvl="1"/>
            <a:r>
              <a:rPr lang="en-US" altLang="ko-KR" dirty="0" smtClean="0"/>
              <a:t>2014, </a:t>
            </a:r>
            <a:r>
              <a:rPr lang="ko-KR" altLang="en-US" dirty="0" smtClean="0"/>
              <a:t>뉴욕 대학교의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 경현 교수가 참여한 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벤지오</a:t>
            </a:r>
            <a:r>
              <a:rPr lang="ko-KR" altLang="en-US" dirty="0" smtClean="0"/>
              <a:t> 교수의 제자</a:t>
            </a:r>
            <a:endParaRPr lang="en-US" altLang="ko-KR" dirty="0"/>
          </a:p>
        </p:txBody>
      </p:sp>
      <p:pic>
        <p:nvPicPr>
          <p:cNvPr id="24578" name="Picture 2" descr="삼성 AI 포럼 2019 주요 인사 4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55" y="2638770"/>
            <a:ext cx="5811539" cy="34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43073" y="6463740"/>
            <a:ext cx="6418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https://www.sisain.co.kr/news/articleView.html?idxno=32570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22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GRU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GRU</a:t>
            </a:r>
            <a:r>
              <a:rPr lang="ko-KR" altLang="en-US" dirty="0"/>
              <a:t>는 </a:t>
            </a:r>
            <a:r>
              <a:rPr lang="en-US" altLang="ko-KR" dirty="0"/>
              <a:t>LSTM</a:t>
            </a:r>
            <a:r>
              <a:rPr lang="ko-KR" altLang="en-US" dirty="0"/>
              <a:t>에서의 셀 상태</a:t>
            </a:r>
            <a:r>
              <a:rPr lang="en-US" altLang="ko-KR" dirty="0"/>
              <a:t>(cell state) </a:t>
            </a:r>
            <a:r>
              <a:rPr lang="ko-KR" altLang="en-US" dirty="0" smtClean="0"/>
              <a:t>역할을 하는 </a:t>
            </a:r>
            <a:r>
              <a:rPr lang="en-US" altLang="ko-KR" dirty="0" smtClean="0"/>
              <a:t>c</a:t>
            </a:r>
            <a:r>
              <a:rPr lang="ko-KR" altLang="en-US" dirty="0"/>
              <a:t>가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cell </a:t>
            </a:r>
            <a:r>
              <a:rPr lang="en-US" altLang="ko-KR" dirty="0"/>
              <a:t>state</a:t>
            </a:r>
            <a:r>
              <a:rPr lang="ko-KR" altLang="en-US" dirty="0"/>
              <a:t>의 역할을 다음의 출력 </a:t>
            </a:r>
            <a:r>
              <a:rPr lang="en-US" altLang="ko-KR" dirty="0"/>
              <a:t>h</a:t>
            </a:r>
            <a:r>
              <a:rPr lang="ko-KR" altLang="en-US" dirty="0"/>
              <a:t>에서 그 역할을 함께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en-US" altLang="ko-KR" dirty="0" smtClean="0"/>
              <a:t>GRU</a:t>
            </a:r>
            <a:r>
              <a:rPr lang="ko-KR" altLang="en-US" dirty="0"/>
              <a:t>에서는 </a:t>
            </a:r>
            <a:r>
              <a:rPr lang="en-US" altLang="ko-KR" dirty="0"/>
              <a:t>Update Gate, Reset Gate </a:t>
            </a:r>
            <a:r>
              <a:rPr lang="ko-KR" altLang="en-US" dirty="0"/>
              <a:t>두 가지만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활성화 </a:t>
            </a:r>
            <a:r>
              <a:rPr lang="ko-KR" altLang="en-US" dirty="0"/>
              <a:t>함수는 </a:t>
            </a:r>
            <a:r>
              <a:rPr lang="en-US" altLang="ko-KR" dirty="0"/>
              <a:t>sigmoid 2</a:t>
            </a:r>
            <a:r>
              <a:rPr lang="ko-KR" altLang="en-US" dirty="0"/>
              <a:t>번과 </a:t>
            </a:r>
            <a:r>
              <a:rPr lang="en-US" altLang="ko-KR" dirty="0" err="1"/>
              <a:t>tanh</a:t>
            </a:r>
            <a:r>
              <a:rPr lang="en-US" altLang="ko-KR" dirty="0"/>
              <a:t> 1</a:t>
            </a:r>
            <a:r>
              <a:rPr lang="ko-KR" altLang="en-US" dirty="0"/>
              <a:t>번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75" y="2908188"/>
            <a:ext cx="7797720" cy="234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7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GRU </a:t>
            </a:r>
            <a:r>
              <a:rPr lang="ko-KR" altLang="en-US" dirty="0" smtClean="0"/>
              <a:t>장점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구조가 간단하고 문제에 따라 성능이 좋음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 상의 이점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LSTM</a:t>
            </a:r>
            <a:r>
              <a:rPr lang="ko-KR" altLang="en-US" dirty="0" smtClean="0"/>
              <a:t>와 비슷하거나 곱셈 문제 등의 일부 분야에서는 성능이 좋게 나타남</a:t>
            </a:r>
            <a:endParaRPr lang="ko-KR" altLang="en-US" dirty="0"/>
          </a:p>
        </p:txBody>
      </p:sp>
      <p:pic>
        <p:nvPicPr>
          <p:cNvPr id="5" name="Picture 2" descr="https://blog.kakaocdn.net/dn/cF9Y0o/btqCNGDpevd/wuKhXuKRlJvuKFzben5PK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82" y="2275897"/>
            <a:ext cx="6320069" cy="43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76476" y="2726575"/>
            <a:ext cx="142378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시그모이드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2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번</a:t>
            </a:r>
            <a:endParaRPr lang="en-US" altLang="ko-KR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4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tanh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1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번</a:t>
            </a:r>
          </a:p>
        </p:txBody>
      </p:sp>
      <p:sp>
        <p:nvSpPr>
          <p:cNvPr id="7" name="타원 6"/>
          <p:cNvSpPr/>
          <p:nvPr/>
        </p:nvSpPr>
        <p:spPr>
          <a:xfrm>
            <a:off x="5458713" y="3558607"/>
            <a:ext cx="229568" cy="229622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774895" y="3984140"/>
            <a:ext cx="229568" cy="229622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5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RNN(</a:t>
            </a:r>
            <a:r>
              <a:rPr lang="en-US" altLang="ko-KR" dirty="0"/>
              <a:t>Recurrent </a:t>
            </a:r>
            <a:r>
              <a:rPr lang="en-US" altLang="ko-KR" dirty="0" smtClean="0"/>
              <a:t>Neural </a:t>
            </a:r>
            <a:r>
              <a:rPr lang="en-US" altLang="ko-KR" dirty="0"/>
              <a:t>Network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570087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경사 소실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시간을 </a:t>
            </a:r>
            <a:r>
              <a:rPr lang="ko-KR" altLang="en-US" dirty="0"/>
              <a:t>많이 거슬러 올라갈수록</a:t>
            </a:r>
            <a:r>
              <a:rPr lang="en-US" altLang="ko-KR" dirty="0"/>
              <a:t>(long term) </a:t>
            </a:r>
            <a:r>
              <a:rPr lang="ko-KR" altLang="en-US" dirty="0"/>
              <a:t>경사를 소실하는 문제가 있음</a:t>
            </a:r>
          </a:p>
          <a:p>
            <a:pPr lvl="2"/>
            <a:r>
              <a:rPr lang="ko-KR" altLang="en-US" dirty="0" smtClean="0"/>
              <a:t>초기값에 </a:t>
            </a:r>
            <a:r>
              <a:rPr lang="ko-KR" altLang="en-US" dirty="0"/>
              <a:t>따라서 과거 데이터를 계속 곱할수록 작아지는 문제가 </a:t>
            </a:r>
            <a:r>
              <a:rPr lang="ko-KR" altLang="en-US" dirty="0" smtClean="0"/>
              <a:t>발생</a:t>
            </a:r>
            <a:endParaRPr lang="en-US" altLang="ko-KR" dirty="0"/>
          </a:p>
          <a:p>
            <a:r>
              <a:rPr lang="ko-KR" altLang="en-US" dirty="0" smtClean="0"/>
              <a:t>장기 </a:t>
            </a:r>
            <a:r>
              <a:rPr lang="ko-KR" altLang="en-US" dirty="0"/>
              <a:t>의존성 </a:t>
            </a:r>
            <a:r>
              <a:rPr lang="en-US" altLang="ko-KR" dirty="0"/>
              <a:t>(Long-Term Dependency)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1"/>
            <a:r>
              <a:rPr lang="ko-KR" altLang="en-US" dirty="0"/>
              <a:t>입력 데이터가 길어질수록</a:t>
            </a:r>
            <a:r>
              <a:rPr lang="en-US" altLang="ko-KR" dirty="0"/>
              <a:t>, </a:t>
            </a:r>
            <a:r>
              <a:rPr lang="ko-KR" altLang="en-US" dirty="0"/>
              <a:t>즉 데이터의 </a:t>
            </a:r>
            <a:r>
              <a:rPr lang="ko-KR" altLang="en-US" dirty="0" smtClean="0"/>
              <a:t>타임 스텝이 길어질수록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</a:t>
            </a:r>
            <a:r>
              <a:rPr lang="ko-KR" altLang="en-US" dirty="0"/>
              <a:t>능력이 떨어진다는 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pPr lvl="1"/>
            <a:r>
              <a:rPr lang="ko-KR" altLang="en-US" dirty="0"/>
              <a:t>입력 데이터와 출력 사이의 길이가 멀어질수록 연관 관계가 </a:t>
            </a:r>
            <a:r>
              <a:rPr lang="ko-KR" altLang="en-US" dirty="0" smtClean="0"/>
              <a:t>적어지는 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책을 읽을 때</a:t>
            </a:r>
            <a:r>
              <a:rPr lang="en-US" altLang="ko-KR" dirty="0" smtClean="0"/>
              <a:t>,</a:t>
            </a:r>
          </a:p>
          <a:p>
            <a:pPr lvl="3"/>
            <a:r>
              <a:rPr lang="ko-KR" altLang="en-US" dirty="0" smtClean="0"/>
              <a:t>몇 </a:t>
            </a:r>
            <a:r>
              <a:rPr lang="ko-KR" altLang="en-US" dirty="0"/>
              <a:t>페이지</a:t>
            </a:r>
            <a:r>
              <a:rPr lang="en-US" altLang="ko-KR" dirty="0"/>
              <a:t>/</a:t>
            </a:r>
            <a:r>
              <a:rPr lang="ko-KR" altLang="en-US" dirty="0"/>
              <a:t>챕터 전에 있는 정보를 머리 속에 기억하고 있어야 하는 경우</a:t>
            </a:r>
          </a:p>
          <a:p>
            <a:pPr lvl="1"/>
            <a:r>
              <a:rPr lang="ko-KR" altLang="en-US" dirty="0" smtClean="0"/>
              <a:t>시퀀스가 </a:t>
            </a:r>
            <a:r>
              <a:rPr lang="ko-KR" altLang="en-US" dirty="0"/>
              <a:t>있는 문장에서 문장 간의 간격</a:t>
            </a:r>
            <a:r>
              <a:rPr lang="en-US" altLang="ko-KR" dirty="0"/>
              <a:t>(gap, </a:t>
            </a:r>
            <a:r>
              <a:rPr lang="ko-KR" altLang="en-US" dirty="0"/>
              <a:t>입력 위치의 차이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dirty="0" smtClean="0"/>
              <a:t>커질수록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RNN</a:t>
            </a:r>
            <a:r>
              <a:rPr lang="ko-KR" altLang="en-US" dirty="0"/>
              <a:t>은 두 </a:t>
            </a:r>
            <a:r>
              <a:rPr lang="ko-KR" altLang="en-US" dirty="0" smtClean="0"/>
              <a:t>정보의 </a:t>
            </a:r>
            <a:r>
              <a:rPr lang="ko-KR" altLang="en-US" dirty="0"/>
              <a:t>맥락을 파악하기 </a:t>
            </a:r>
            <a:r>
              <a:rPr lang="ko-KR" altLang="en-US" dirty="0" smtClean="0"/>
              <a:t>어려워 짐</a:t>
            </a:r>
            <a:endParaRPr lang="ko-KR" altLang="en-US" dirty="0"/>
          </a:p>
        </p:txBody>
      </p:sp>
      <p:pic>
        <p:nvPicPr>
          <p:cNvPr id="1026" name="Picture 2" descr="RNN with long-term dependenc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23" y="4514451"/>
            <a:ext cx="5148378" cy="177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5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GRU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reset</a:t>
            </a:r>
            <a:r>
              <a:rPr lang="ko-KR" altLang="en-US" dirty="0" smtClean="0"/>
              <a:t> </a:t>
            </a:r>
            <a:r>
              <a:rPr lang="en-US" altLang="ko-KR" dirty="0" smtClean="0"/>
              <a:t>gate </a:t>
            </a:r>
            <a:r>
              <a:rPr lang="en-US" altLang="ko-KR" dirty="0" err="1" smtClean="0"/>
              <a:t>Rt</a:t>
            </a:r>
            <a:r>
              <a:rPr lang="en-US" altLang="ko-KR" dirty="0" smtClean="0"/>
              <a:t>, update gate </a:t>
            </a:r>
            <a:r>
              <a:rPr lang="en-US" altLang="ko-KR" dirty="0" err="1" smtClean="0"/>
              <a:t>Zt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4098" name="Picture 2" descr="https://t1.daumcdn.net/cfile/tistory/99F0EC3E5BD5F646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1" y="2767186"/>
            <a:ext cx="5297415" cy="35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12" y="1193960"/>
            <a:ext cx="7543800" cy="1504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704" y="3080085"/>
            <a:ext cx="3843270" cy="132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95516" y="2857920"/>
            <a:ext cx="104176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Reset gate</a:t>
            </a:r>
            <a:endParaRPr lang="ko-KR" altLang="en-US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8386" y="3476591"/>
            <a:ext cx="117397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update gate</a:t>
            </a:r>
            <a:endParaRPr lang="ko-KR" altLang="en-US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5782232" y="4511120"/>
            <a:ext cx="2709575" cy="772252"/>
          </a:xfrm>
          <a:prstGeom prst="wedgeRectCallout">
            <a:avLst>
              <a:gd name="adj1" fmla="val -20317"/>
              <a:gd name="adj2" fmla="val -75494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rgbClr val="0000FF"/>
                </a:solidFill>
              </a:rPr>
              <a:t>tanh</a:t>
            </a:r>
            <a:r>
              <a:rPr lang="ko-KR" altLang="en-US" sz="1200" dirty="0" smtClean="0">
                <a:solidFill>
                  <a:srgbClr val="0000FF"/>
                </a:solidFill>
              </a:rPr>
              <a:t> 를 통과한 </a:t>
            </a:r>
            <a:r>
              <a:rPr lang="en-US" altLang="ko-KR" sz="1200" dirty="0" err="1" smtClean="0">
                <a:solidFill>
                  <a:srgbClr val="0000FF"/>
                </a:solidFill>
              </a:rPr>
              <a:t>gt</a:t>
            </a:r>
            <a:r>
              <a:rPr lang="ko-KR" altLang="en-US" sz="1200" dirty="0" smtClean="0">
                <a:solidFill>
                  <a:srgbClr val="0000FF"/>
                </a:solidFill>
              </a:rPr>
              <a:t>와 이전 스텝의 출력인 </a:t>
            </a:r>
            <a:r>
              <a:rPr lang="en-US" altLang="ko-KR" sz="1200" dirty="0" smtClean="0">
                <a:solidFill>
                  <a:srgbClr val="0000FF"/>
                </a:solidFill>
              </a:rPr>
              <a:t>ht-1</a:t>
            </a:r>
            <a:r>
              <a:rPr lang="ko-KR" altLang="en-US" sz="1200" dirty="0" smtClean="0">
                <a:solidFill>
                  <a:srgbClr val="0000FF"/>
                </a:solidFill>
              </a:rPr>
              <a:t>은 </a:t>
            </a:r>
            <a:r>
              <a:rPr lang="en-US" altLang="ko-KR" sz="1200" dirty="0" err="1" smtClean="0">
                <a:solidFill>
                  <a:srgbClr val="0000FF"/>
                </a:solidFill>
              </a:rPr>
              <a:t>zt</a:t>
            </a:r>
            <a:r>
              <a:rPr lang="en-US" altLang="ko-KR" sz="1200" dirty="0" smtClean="0">
                <a:solidFill>
                  <a:srgbClr val="0000FF"/>
                </a:solidFill>
              </a:rPr>
              <a:t> </a:t>
            </a:r>
            <a:r>
              <a:rPr lang="ko-KR" altLang="en-US" sz="1200" dirty="0" smtClean="0">
                <a:solidFill>
                  <a:srgbClr val="0000FF"/>
                </a:solidFill>
              </a:rPr>
              <a:t>값에 따라 최종 출력에 어느 정도 비율을 점유될 지 결정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4647129" y="5544798"/>
            <a:ext cx="3149334" cy="772252"/>
          </a:xfrm>
          <a:prstGeom prst="wedgeRectCallout">
            <a:avLst>
              <a:gd name="adj1" fmla="val -127662"/>
              <a:gd name="adj2" fmla="val -107900"/>
            </a:avLst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00FF"/>
                </a:solidFill>
              </a:rPr>
              <a:t>Reset</a:t>
            </a:r>
            <a:r>
              <a:rPr lang="ko-KR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ko-KR" sz="1200" dirty="0" smtClean="0">
                <a:solidFill>
                  <a:srgbClr val="0000FF"/>
                </a:solidFill>
              </a:rPr>
              <a:t>gate</a:t>
            </a:r>
            <a:r>
              <a:rPr lang="ko-KR" altLang="en-US" sz="1200" dirty="0" smtClean="0">
                <a:solidFill>
                  <a:srgbClr val="0000FF"/>
                </a:solidFill>
              </a:rPr>
              <a:t>를</a:t>
            </a:r>
            <a:r>
              <a:rPr lang="en-US" altLang="ko-KR" sz="1200" dirty="0" smtClean="0">
                <a:solidFill>
                  <a:srgbClr val="0000FF"/>
                </a:solidFill>
              </a:rPr>
              <a:t> </a:t>
            </a:r>
            <a:r>
              <a:rPr lang="ko-KR" altLang="en-US" sz="1200" dirty="0" smtClean="0">
                <a:solidFill>
                  <a:srgbClr val="0000FF"/>
                </a:solidFill>
              </a:rPr>
              <a:t>통과한 </a:t>
            </a:r>
            <a:r>
              <a:rPr lang="en-US" altLang="ko-KR" sz="1200" dirty="0" err="1" smtClean="0">
                <a:solidFill>
                  <a:srgbClr val="0000FF"/>
                </a:solidFill>
              </a:rPr>
              <a:t>rt</a:t>
            </a:r>
            <a:r>
              <a:rPr lang="ko-KR" altLang="en-US" sz="1200" dirty="0" smtClean="0">
                <a:solidFill>
                  <a:srgbClr val="0000FF"/>
                </a:solidFill>
              </a:rPr>
              <a:t>는 이전 </a:t>
            </a:r>
            <a:r>
              <a:rPr lang="ko-KR" altLang="en-US" sz="1200" dirty="0" err="1" smtClean="0">
                <a:solidFill>
                  <a:srgbClr val="0000FF"/>
                </a:solidFill>
              </a:rPr>
              <a:t>타임스텝의</a:t>
            </a:r>
            <a:r>
              <a:rPr lang="ko-KR" altLang="en-US" sz="1200" dirty="0" smtClean="0">
                <a:solidFill>
                  <a:srgbClr val="0000FF"/>
                </a:solidFill>
              </a:rPr>
              <a:t> 출력인 </a:t>
            </a:r>
            <a:r>
              <a:rPr lang="en-US" altLang="ko-KR" sz="1200" dirty="0" smtClean="0">
                <a:solidFill>
                  <a:srgbClr val="0000FF"/>
                </a:solidFill>
              </a:rPr>
              <a:t>ht-1</a:t>
            </a:r>
            <a:r>
              <a:rPr lang="ko-KR" altLang="en-US" sz="1200" dirty="0" smtClean="0">
                <a:solidFill>
                  <a:srgbClr val="0000FF"/>
                </a:solidFill>
              </a:rPr>
              <a:t>에 </a:t>
            </a:r>
            <a:r>
              <a:rPr lang="ko-KR" altLang="en-US" sz="1200" dirty="0" err="1" smtClean="0">
                <a:solidFill>
                  <a:srgbClr val="0000FF"/>
                </a:solidFill>
              </a:rPr>
              <a:t>곱해지기</a:t>
            </a:r>
            <a:r>
              <a:rPr lang="ko-KR" altLang="en-US" sz="1200" dirty="0" smtClean="0">
                <a:solidFill>
                  <a:srgbClr val="0000FF"/>
                </a:solidFill>
              </a:rPr>
              <a:t> 때문에 이전 </a:t>
            </a:r>
            <a:r>
              <a:rPr lang="ko-KR" altLang="en-US" sz="1200" dirty="0" err="1" smtClean="0">
                <a:solidFill>
                  <a:srgbClr val="0000FF"/>
                </a:solidFill>
              </a:rPr>
              <a:t>타임스텝의</a:t>
            </a:r>
            <a:r>
              <a:rPr lang="ko-KR" altLang="en-US" sz="1200" dirty="0" smtClean="0">
                <a:solidFill>
                  <a:srgbClr val="0000FF"/>
                </a:solidFill>
              </a:rPr>
              <a:t> 정보를 얼마나 남길지를 결정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2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ch7_2_RNN_study.ipynb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72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마킹</a:t>
            </a:r>
            <a:r>
              <a:rPr lang="ko-KR" altLang="en-US" dirty="0" smtClean="0"/>
              <a:t> 곱셈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생성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57862" y="1810009"/>
            <a:ext cx="651655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[]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 = []</a:t>
            </a: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3000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0 ~ 1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범위의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랜덤한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숫자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100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개를 만듭니다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np.random.rand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숫자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2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인덱스를 뽑습니다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np.random.choice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replace=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인덱스가 저장된 원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-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핫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인코딩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벡터를 만듭니다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zeros=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np.zeros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zeros[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인덱스와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랜덤한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숫자를 합쳐서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에 저장합니다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X.append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(list(</a:t>
            </a: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zip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(zeros,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마킹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인덱스가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인 값만 서로 곱해서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Y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에 저장합니다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Y.append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np.prod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51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GRU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패러미터</a:t>
            </a:r>
            <a:r>
              <a:rPr lang="ko-KR" altLang="en-US" dirty="0" smtClean="0"/>
              <a:t> 수가 </a:t>
            </a:r>
            <a:r>
              <a:rPr lang="en-US" altLang="ko-KR" dirty="0"/>
              <a:t>LSTM</a:t>
            </a:r>
            <a:r>
              <a:rPr lang="ko-KR" altLang="en-US" dirty="0"/>
              <a:t>보다 </a:t>
            </a:r>
            <a:r>
              <a:rPr lang="en-US" altLang="ko-KR" dirty="0" smtClean="0"/>
              <a:t>23.3% </a:t>
            </a:r>
            <a:r>
              <a:rPr lang="ko-KR" altLang="en-US" dirty="0" smtClean="0"/>
              <a:t>감소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0" y="1942181"/>
            <a:ext cx="6191654" cy="4207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39" y="3769711"/>
            <a:ext cx="22288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학습과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5441" y="1123233"/>
            <a:ext cx="771201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모형 학습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(X[: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2560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2560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모형 학습 시각화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459" y="3619235"/>
            <a:ext cx="4476750" cy="3067050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1406013" y="5319252"/>
            <a:ext cx="1790543" cy="721459"/>
          </a:xfrm>
          <a:prstGeom prst="wedgeRectCallout">
            <a:avLst>
              <a:gd name="adj1" fmla="val 175003"/>
              <a:gd name="adj2" fmla="val 63477"/>
            </a:avLst>
          </a:pr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00FF"/>
                </a:solidFill>
              </a:rPr>
              <a:t>20 </a:t>
            </a:r>
            <a:r>
              <a:rPr lang="ko-KR" altLang="en-US" sz="1200" dirty="0" err="1" smtClean="0">
                <a:solidFill>
                  <a:srgbClr val="0000FF"/>
                </a:solidFill>
              </a:rPr>
              <a:t>에폭에서</a:t>
            </a:r>
            <a:r>
              <a:rPr lang="ko-KR" altLang="en-US" sz="1200" dirty="0" smtClean="0">
                <a:solidFill>
                  <a:srgbClr val="0000FF"/>
                </a:solidFill>
              </a:rPr>
              <a:t> 값이 줄어들고 안정적</a:t>
            </a:r>
            <a:r>
              <a:rPr lang="en-US" altLang="ko-KR" sz="1200" dirty="0" smtClean="0">
                <a:solidFill>
                  <a:srgbClr val="0000FF"/>
                </a:solidFill>
              </a:rPr>
              <a:t>, LSTM</a:t>
            </a:r>
            <a:r>
              <a:rPr lang="ko-KR" altLang="en-US" sz="1200" dirty="0" smtClean="0">
                <a:solidFill>
                  <a:srgbClr val="0000FF"/>
                </a:solidFill>
              </a:rPr>
              <a:t>보다 결과가 매우 좋음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4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LSTM </a:t>
            </a:r>
            <a:r>
              <a:rPr lang="ko-KR" altLang="en-US" dirty="0"/>
              <a:t>레이어보다 </a:t>
            </a:r>
            <a:r>
              <a:rPr lang="en-US" altLang="ko-KR" dirty="0"/>
              <a:t>GRU</a:t>
            </a:r>
            <a:r>
              <a:rPr lang="ko-KR" altLang="en-US" dirty="0"/>
              <a:t>레이어로 더 잘 풀리는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1"/>
            <a:r>
              <a:rPr lang="ko-KR" altLang="en-US" dirty="0"/>
              <a:t>정확도는 </a:t>
            </a:r>
            <a:r>
              <a:rPr lang="en-US" altLang="ko-KR" dirty="0"/>
              <a:t>99.3%</a:t>
            </a:r>
            <a:r>
              <a:rPr lang="ko-KR" altLang="en-US" dirty="0"/>
              <a:t>로 거의 </a:t>
            </a:r>
            <a:r>
              <a:rPr lang="en-US" altLang="ko-KR" dirty="0"/>
              <a:t>99%</a:t>
            </a:r>
            <a:r>
              <a:rPr lang="ko-KR" altLang="en-US" dirty="0"/>
              <a:t>에 가까운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7" y="1886913"/>
            <a:ext cx="6591078" cy="442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# of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params</a:t>
            </a:r>
            <a:r>
              <a:rPr lang="en-US" altLang="ko-KR" dirty="0" smtClean="0"/>
              <a:t>(weights + biases) in ANN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Counting No. of Parameters in Deep Learning Models by </a:t>
            </a:r>
            <a:r>
              <a:rPr lang="en-US" altLang="ko-KR" dirty="0" smtClean="0">
                <a:hlinkClick r:id="rId2"/>
              </a:rPr>
              <a:t>Hand 5 </a:t>
            </a:r>
            <a:r>
              <a:rPr lang="en-US" altLang="ko-KR" dirty="0">
                <a:hlinkClick r:id="rId2"/>
              </a:rPr>
              <a:t>simple examples to count parameters in FFNN, RNN and CNN models</a:t>
            </a: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towardsdatascience.com/counting-no-of-parameters-in-deep-learning-models-by-hand-8f1716241889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77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장기 의존성</a:t>
            </a:r>
            <a:r>
              <a:rPr lang="en-US" altLang="ko-KR" dirty="0"/>
              <a:t>(Long-Term Dependency)</a:t>
            </a:r>
            <a:r>
              <a:rPr lang="ko-KR" altLang="en-US" dirty="0"/>
              <a:t>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데이터와 출력 데이터 사이의 길이가 </a:t>
            </a:r>
            <a:r>
              <a:rPr lang="ko-KR" altLang="en-US" dirty="0" smtClean="0"/>
              <a:t>멀어질수록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연관 </a:t>
            </a:r>
            <a:r>
              <a:rPr lang="ko-KR" altLang="en-US" dirty="0"/>
              <a:t>관계가 </a:t>
            </a:r>
            <a:r>
              <a:rPr lang="ko-KR" altLang="en-US" dirty="0" smtClean="0"/>
              <a:t>줄어드는 문제</a:t>
            </a:r>
            <a:endParaRPr lang="ko-KR" altLang="en-US" dirty="0"/>
          </a:p>
        </p:txBody>
      </p:sp>
      <p:pic>
        <p:nvPicPr>
          <p:cNvPr id="15362" name="Picture 2" descr="https://blog.kakaocdn.net/dn/ba3Ibj/btqCKglPrhH/sPx9x4ThpSA2McQsJw5m5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87" y="2118981"/>
            <a:ext cx="7240577" cy="393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2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LSTM(Long Short Term Memory)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1997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셉</a:t>
            </a:r>
            <a:r>
              <a:rPr lang="ko-KR" altLang="en-US" dirty="0" smtClean="0"/>
              <a:t> </a:t>
            </a:r>
            <a:r>
              <a:rPr lang="ko-KR" altLang="en-US" dirty="0" err="1"/>
              <a:t>호흐라이터</a:t>
            </a:r>
            <a:r>
              <a:rPr lang="en-US" altLang="ko-KR" dirty="0"/>
              <a:t>(Sepp </a:t>
            </a:r>
            <a:r>
              <a:rPr lang="en-US" altLang="ko-KR" dirty="0" err="1"/>
              <a:t>Hochreiter</a:t>
            </a:r>
            <a:r>
              <a:rPr lang="en-US" altLang="ko-KR" dirty="0"/>
              <a:t>) </a:t>
            </a:r>
            <a:r>
              <a:rPr lang="ko-KR" altLang="en-US" dirty="0" err="1"/>
              <a:t>유르겐</a:t>
            </a:r>
            <a:r>
              <a:rPr lang="ko-KR" altLang="en-US" dirty="0"/>
              <a:t> </a:t>
            </a:r>
            <a:r>
              <a:rPr lang="ko-KR" altLang="en-US" dirty="0" err="1"/>
              <a:t>슈미트후버</a:t>
            </a:r>
            <a:r>
              <a:rPr lang="en-US" altLang="ko-KR" dirty="0"/>
              <a:t>(</a:t>
            </a:r>
            <a:r>
              <a:rPr lang="en-US" altLang="ko-KR" dirty="0" err="1"/>
              <a:t>Jurgen</a:t>
            </a:r>
            <a:r>
              <a:rPr lang="en-US" altLang="ko-KR" dirty="0"/>
              <a:t> </a:t>
            </a:r>
            <a:r>
              <a:rPr lang="en-US" altLang="ko-KR" dirty="0" err="1"/>
              <a:t>Schmidhuber</a:t>
            </a:r>
            <a:r>
              <a:rPr lang="en-US" altLang="ko-KR" dirty="0"/>
              <a:t>)</a:t>
            </a:r>
            <a:r>
              <a:rPr lang="ko-KR" altLang="en-US" dirty="0"/>
              <a:t>에 의해 </a:t>
            </a:r>
            <a:r>
              <a:rPr lang="ko-KR" altLang="en-US" dirty="0" smtClean="0"/>
              <a:t>제안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</a:t>
            </a:r>
            <a:r>
              <a:rPr lang="ko-KR" altLang="en-US" dirty="0"/>
              <a:t>개선을 통해 언어</a:t>
            </a:r>
            <a:r>
              <a:rPr lang="en-US" altLang="ko-KR" dirty="0"/>
              <a:t>, </a:t>
            </a:r>
            <a:r>
              <a:rPr lang="ko-KR" altLang="en-US" dirty="0"/>
              <a:t>음성인식 등 다양한 분야에서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en-US" altLang="ko-KR" dirty="0" smtClean="0"/>
              <a:t>RNN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/>
              <a:t>장기 의존성 문제를 해결할 수 있음</a:t>
            </a:r>
          </a:p>
          <a:p>
            <a:pPr lvl="1"/>
            <a:r>
              <a:rPr lang="ko-KR" altLang="en-US" dirty="0"/>
              <a:t>직전 데이터뿐만 아니라</a:t>
            </a:r>
            <a:r>
              <a:rPr lang="en-US" altLang="ko-KR" dirty="0"/>
              <a:t>, </a:t>
            </a:r>
            <a:r>
              <a:rPr lang="ko-KR" altLang="en-US" dirty="0"/>
              <a:t>좀 더 거시적으로 과거 데이터를 고려하여 미래의 데이터를 예측하기 위함</a:t>
            </a:r>
          </a:p>
        </p:txBody>
      </p:sp>
      <p:pic>
        <p:nvPicPr>
          <p:cNvPr id="1026" name="Picture 2" descr="LSTM이 필요한 이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03" y="3584611"/>
            <a:ext cx="7612582" cy="244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8817" y="6514491"/>
            <a:ext cx="68291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https://dgkim5360.tistory.com/entry/understanding-long-short-term-memory-lstm-kr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56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셀 상태</a:t>
            </a:r>
            <a:r>
              <a:rPr lang="en-US" altLang="ko-KR" dirty="0" smtClean="0"/>
              <a:t>(cell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state) </a:t>
            </a:r>
            <a:r>
              <a:rPr lang="ko-KR" altLang="en-US" dirty="0" smtClean="0"/>
              <a:t>변수 활용</a:t>
            </a:r>
            <a:r>
              <a:rPr lang="en-US" altLang="ko-KR" dirty="0" smtClean="0"/>
              <a:t>, Ct-1, Ct</a:t>
            </a:r>
          </a:p>
          <a:p>
            <a:pPr lvl="1"/>
            <a:r>
              <a:rPr lang="ko-KR" altLang="en-US" dirty="0"/>
              <a:t>장기 </a:t>
            </a:r>
            <a:r>
              <a:rPr lang="ko-KR" altLang="en-US" dirty="0" smtClean="0"/>
              <a:t>의존성 </a:t>
            </a:r>
            <a:r>
              <a:rPr lang="ko-KR" altLang="en-US" dirty="0"/>
              <a:t>문제 해결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LSTM </a:t>
            </a:r>
            <a:r>
              <a:rPr lang="ko-KR" altLang="en-US" dirty="0" smtClean="0"/>
              <a:t>셀 </a:t>
            </a:r>
            <a:r>
              <a:rPr lang="ko-KR" altLang="en-US" dirty="0"/>
              <a:t>사이에서 </a:t>
            </a:r>
            <a:r>
              <a:rPr lang="ko-KR" altLang="en-US" dirty="0" smtClean="0"/>
              <a:t>셀 상태가 보존되기 때문에</a:t>
            </a:r>
            <a:endParaRPr lang="en-US" altLang="ko-KR" dirty="0"/>
          </a:p>
        </p:txBody>
      </p:sp>
      <p:pic>
        <p:nvPicPr>
          <p:cNvPr id="16386" name="Picture 2" descr="https://blog.kakaocdn.net/dn/NespA/btqCNFYPXzQ/bknyoHXulydHmV3QIax6p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1" y="2261271"/>
            <a:ext cx="4126464" cy="380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blog.kakaocdn.net/dn/bsg8yj/btqCNFYPXNj/cRmkt90fFKZF0Vkiq5h9I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93" y="2170285"/>
            <a:ext cx="3645785" cy="40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680961" y="2184270"/>
            <a:ext cx="596766" cy="38808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93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 </a:t>
            </a:r>
            <a:r>
              <a:rPr lang="ko-KR" altLang="en-US" dirty="0" err="1" smtClean="0"/>
              <a:t>시그모이드와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tanh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시그모이드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(0, 1)</a:t>
            </a:r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값은 각 컴포넌트가 얼마나 정보를 전달해야 하는지에 대한 척도를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이라면 </a:t>
            </a:r>
            <a:r>
              <a:rPr lang="en-US" altLang="ko-KR" dirty="0"/>
              <a:t>"</a:t>
            </a:r>
            <a:r>
              <a:rPr lang="ko-KR" altLang="en-US" dirty="0"/>
              <a:t>아무 것도 넘기지 말라</a:t>
            </a:r>
            <a:r>
              <a:rPr lang="en-US" altLang="ko-KR" dirty="0"/>
              <a:t>"</a:t>
            </a:r>
            <a:r>
              <a:rPr lang="ko-KR" altLang="en-US" dirty="0"/>
              <a:t>가 </a:t>
            </a:r>
            <a:r>
              <a:rPr lang="ko-KR" altLang="en-US" dirty="0" smtClean="0"/>
              <a:t>되고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이라면 </a:t>
            </a:r>
            <a:r>
              <a:rPr lang="en-US" altLang="ko-KR" dirty="0"/>
              <a:t>"</a:t>
            </a:r>
            <a:r>
              <a:rPr lang="ko-KR" altLang="en-US" dirty="0"/>
              <a:t>모든 것을 넘겨드려라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라는 의미</a:t>
            </a:r>
            <a:endParaRPr lang="en-US" altLang="ko-KR" dirty="0"/>
          </a:p>
          <a:p>
            <a:r>
              <a:rPr lang="en-US" altLang="ko-KR" dirty="0" err="1" smtClean="0"/>
              <a:t>tanh</a:t>
            </a:r>
            <a:r>
              <a:rPr lang="en-US" altLang="ko-KR" dirty="0" smtClean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en-US" altLang="ko-KR" dirty="0" smtClean="0"/>
              <a:t>(-1, </a:t>
            </a:r>
            <a:r>
              <a:rPr lang="en-US" altLang="ko-KR" dirty="0"/>
              <a:t>1)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050" name="Picture 2" descr="The repeating module in an LSTM contains four interacting lay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43" y="3013766"/>
            <a:ext cx="7477539" cy="280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7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 </a:t>
            </a:r>
            <a:r>
              <a:rPr lang="ko-KR" altLang="en-US" dirty="0" smtClean="0"/>
              <a:t>계산 흐름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장기 의존성 문제를 해결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1508" name="Picture 4" descr="Tutorial: 딥러닝으로 캐릭터 이름 짓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60" y="2664810"/>
            <a:ext cx="7476994" cy="38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GRU’s and LSTM’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128" y="358364"/>
            <a:ext cx="3790351" cy="24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10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LSTM</a:t>
            </a:r>
            <a:r>
              <a:rPr lang="ko-KR" altLang="en-US" dirty="0" smtClean="0"/>
              <a:t>의 셀의 세부 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8" y="1193960"/>
            <a:ext cx="2956262" cy="515150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값을 얼마나 통과시킬 것인가를 제어하는 게이트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Input Gate</a:t>
            </a:r>
          </a:p>
          <a:p>
            <a:pPr lvl="1"/>
            <a:r>
              <a:rPr lang="en-US" altLang="ko-KR" dirty="0" smtClean="0"/>
              <a:t>Forget Gate</a:t>
            </a:r>
          </a:p>
          <a:p>
            <a:pPr lvl="1"/>
            <a:r>
              <a:rPr lang="en-US" altLang="ko-KR" dirty="0" smtClean="0"/>
              <a:t>Output Gate</a:t>
            </a:r>
          </a:p>
          <a:p>
            <a:r>
              <a:rPr lang="en-US" altLang="ko-KR" dirty="0" smtClean="0"/>
              <a:t>U, W</a:t>
            </a:r>
          </a:p>
          <a:p>
            <a:pPr lvl="1"/>
            <a:r>
              <a:rPr lang="ko-KR" altLang="en-US" dirty="0" smtClean="0"/>
              <a:t>가중치</a:t>
            </a:r>
            <a:endParaRPr lang="en-US" altLang="ko-KR" dirty="0" smtClean="0"/>
          </a:p>
          <a:p>
            <a:r>
              <a:rPr lang="en-US" altLang="ko-KR" dirty="0" smtClean="0"/>
              <a:t>it, </a:t>
            </a:r>
            <a:r>
              <a:rPr lang="en-US" altLang="ko-KR" dirty="0" err="1" smtClean="0"/>
              <a:t>ft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input, forget, output </a:t>
            </a:r>
            <a:r>
              <a:rPr lang="ko-KR" altLang="en-US" dirty="0" smtClean="0"/>
              <a:t>게이트를 통과한 출력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SimpleRNN</a:t>
            </a:r>
            <a:r>
              <a:rPr lang="ko-KR" altLang="en-US" dirty="0" smtClean="0"/>
              <a:t>에도 있던 뉴런의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셀 상태인 </a:t>
            </a:r>
            <a:r>
              <a:rPr lang="en-US" altLang="ko-KR" dirty="0" smtClean="0"/>
              <a:t>Ct</a:t>
            </a:r>
            <a:r>
              <a:rPr lang="ko-KR" altLang="en-US" dirty="0" smtClean="0"/>
              <a:t>가 되기 전의 출력 값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17410" name="Picture 2" descr="https://blog.kakaocdn.net/dn/mX2gB/btqCIDPolqR/xEdKBKFkk9wbKKeQ5OrlD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440" y="1519840"/>
            <a:ext cx="5747913" cy="454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8" y="4651308"/>
            <a:ext cx="207896" cy="27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2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30764</TotalTime>
  <Words>1118</Words>
  <Application>Microsoft Office PowerPoint</Application>
  <PresentationFormat>화면 슬라이드 쇼(4:3)</PresentationFormat>
  <Paragraphs>263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PowerPoint 프레젠테이션</vt:lpstr>
      <vt:lpstr>RNN(Recurrent Neural Network) 문제</vt:lpstr>
      <vt:lpstr>장기 의존성(Long-Term Dependency)문제</vt:lpstr>
      <vt:lpstr>LSTM(Long Short Term Memory) 개요</vt:lpstr>
      <vt:lpstr>LSTM의 구조</vt:lpstr>
      <vt:lpstr>활성화 함수 시그모이드와 tanh</vt:lpstr>
      <vt:lpstr>LSTM 계산 흐름</vt:lpstr>
      <vt:lpstr>LSTM의 셀의 세부 구조</vt:lpstr>
      <vt:lpstr>LSTM의 다양한 표현</vt:lpstr>
      <vt:lpstr>Input gate layer</vt:lpstr>
      <vt:lpstr>Forget gate layer</vt:lpstr>
      <vt:lpstr>현 상태 수정</vt:lpstr>
      <vt:lpstr>Output gate layer</vt:lpstr>
      <vt:lpstr>파일</vt:lpstr>
      <vt:lpstr>곱셈 문제(Multiplication Problem)</vt:lpstr>
      <vt:lpstr>문제와 정답 데이터 생성</vt:lpstr>
      <vt:lpstr>모델 생성</vt:lpstr>
      <vt:lpstr>다중 RNN(Stacked RNN)</vt:lpstr>
      <vt:lpstr>학습</vt:lpstr>
      <vt:lpstr>훈련 과정 시각화</vt:lpstr>
      <vt:lpstr>테스트 데이터에 대한 예측</vt:lpstr>
      <vt:lpstr>LSTM 모델</vt:lpstr>
      <vt:lpstr>학습과 시각화</vt:lpstr>
      <vt:lpstr>예측</vt:lpstr>
      <vt:lpstr>PowerPoint 프레젠테이션</vt:lpstr>
      <vt:lpstr>GRU(Gated Recurrent Unit) 레이어</vt:lpstr>
      <vt:lpstr>GRU 구조</vt:lpstr>
      <vt:lpstr>GRU 장점</vt:lpstr>
      <vt:lpstr>GRU의 reset gate Rt, update gate Zt</vt:lpstr>
      <vt:lpstr>파일</vt:lpstr>
      <vt:lpstr>마킹 곱셈 문제</vt:lpstr>
      <vt:lpstr>모델 생성</vt:lpstr>
      <vt:lpstr>학습과 시각화</vt:lpstr>
      <vt:lpstr>예측</vt:lpstr>
      <vt:lpstr># of params(weights + biases) in ANN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946</cp:revision>
  <dcterms:created xsi:type="dcterms:W3CDTF">2013-05-23T04:26:30Z</dcterms:created>
  <dcterms:modified xsi:type="dcterms:W3CDTF">2021-08-15T02:46:40Z</dcterms:modified>
</cp:coreProperties>
</file>